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54"/>
  </p:normalViewPr>
  <p:slideViewPr>
    <p:cSldViewPr snapToGrid="0">
      <p:cViewPr varScale="1">
        <p:scale>
          <a:sx n="99" d="100"/>
          <a:sy n="99" d="100"/>
        </p:scale>
        <p:origin x="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D68FA-F6AD-ADDE-500F-C19EEDCD0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9110DD-B2CF-9EA0-E663-D1A33A21B9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9DCBD-4E0A-6FFB-3A4D-287C5CB8F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E230C-49DA-B170-83A0-CE92A6822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4B27B-29A9-6B81-DB04-C444B5CA2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22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0EB41-31E8-8CA9-78E5-06C1D353C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A03186-520B-406C-9E4D-8E5340D447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82A84-8FF8-9453-BF38-FD42DB366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9B701F-6770-FCBF-144A-5BE0EB3E3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4696B-81DB-85D5-1BEB-4CBAB0376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645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3121CB-8F84-3387-F2CF-82AD988818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B3F67-D70B-3456-8B32-463E2591D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1F736-A8ED-BEAF-EBB7-5A832E7C2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43CC12-E969-929B-6505-C58DD613F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EFAD8-7E17-6497-3BB2-E84082E83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30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93DAC-9E3C-94E9-489C-5D82C4E09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C1EEE-13BB-2288-E850-FF75C078D5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8FD94-7C84-9696-092D-453853329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29074-4368-EE2C-9C2D-76D1BF1C7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30241-53EE-6B4C-2F0C-5643A949D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99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C6C90-ACD7-CAFD-970A-A82FFC7AB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B58EF-8FF7-B2AE-9375-AE0E62496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76303-A2F7-B167-3E67-590D98589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08502-4205-F860-6028-3F583E345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21BCE-BDA8-8593-EEF4-CC8C7EB4F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88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4D3D-1C34-54CA-1CB4-BE37FB40F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65CFC-FC6C-7D8F-00A4-97296B2731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5C4DC1-7D96-BC8A-724C-E1813E13C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49B39-BB93-E650-9CD1-8C0E8324D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906A7A-2946-DF3A-E552-A2D454DC6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23AE52-B13C-D7A3-DC6E-9F304582A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8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194DC-0D4E-E38C-998B-AA32936CC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82849-B73B-8766-A034-384D0640C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70867E-5A0B-93D9-5FB5-0538D54BF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5DFCAE-3669-EF91-4C84-55125DA5EC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96AEE0-9AF4-0065-BD48-7EE84650D5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82291A-BDBB-6818-5DB6-81280B29A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0E6A40-6940-BA89-2E00-ED550BB9F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DDCDA7-45B5-B290-F35E-F42726FF6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175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6003A-C9B5-7D45-DD62-8372123C9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9FB93F-DE3F-F4D8-AEA6-CD58D22E3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D13B84-A1A7-7622-A7AC-30494B05D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60265B-806A-7601-25CB-CD84170E2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13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292BED-88E3-0F63-CA54-1794D9878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176B61-7D47-965B-07BC-6BA5EF772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FEF324-556D-0878-21D9-F1EE07356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237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5A56C-E189-9BF4-104C-357CAF6F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37098-0199-6642-B041-34FED9FE3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C3960B-26AA-D46C-03EC-F9ABF1CC6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CF99F4-EED0-6B10-5576-D89948FD5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D28077-E5F0-A264-F549-463269657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8A4CF6-B788-D47A-2494-A9E185F82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35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D2759-B189-4A07-A7F4-AC8F1651B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A069A8-3CF3-0B55-8B88-86D7BB9D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60051B-C15D-0CD9-1924-DD8360E6DC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4BB7D2-7113-E7F4-861E-E04EF1784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62A8F0-20F7-1725-0670-43A2F8772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9DFE8-7BAD-9E28-C4B7-06728CEE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16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9FC6BC-FFC7-D4E9-F841-76FACE37D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0FA9A-E2DB-CB93-FC82-2C3917F1B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72E8-696C-49A4-E512-49DA4DA516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10C349-869F-1B43-A9DC-0B4ABA6480B4}" type="datetimeFigureOut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CFCCE-312D-99E2-3F80-9242089D79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E06FB-68B9-FA39-01EE-FB958BBC9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A6305B-DEF1-DE4E-8409-1034B4BDD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7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Maths And Science Formulae">
            <a:extLst>
              <a:ext uri="{FF2B5EF4-FFF2-40B4-BE49-F238E27FC236}">
                <a16:creationId xmlns:a16="http://schemas.microsoft.com/office/drawing/2014/main" id="{9F2E037A-7796-9DE5-1928-76AA62F8BD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5F58A2-0B76-D50E-8E24-3062FE569D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CA" sz="5200" b="1" dirty="0">
                <a:solidFill>
                  <a:srgbClr val="FF0000"/>
                </a:solidFill>
              </a:rPr>
              <a:t>NLP and LLMs in Social Sciences Workshop</a:t>
            </a:r>
            <a:endParaRPr lang="en-US" sz="5200" b="1" dirty="0">
              <a:solidFill>
                <a:srgbClr val="FF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D8B25-B2F5-BF59-72BD-AD8F7C9DD7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CA" sz="2000" b="1" dirty="0">
                <a:solidFill>
                  <a:srgbClr val="FFFFFF"/>
                </a:solidFill>
              </a:rPr>
              <a:t>Exploring Modern AI Techniques in Social Science Research</a:t>
            </a:r>
          </a:p>
          <a:p>
            <a:r>
              <a:rPr lang="en-CA" sz="1300" dirty="0">
                <a:solidFill>
                  <a:srgbClr val="FFFFFF"/>
                </a:solidFill>
              </a:rPr>
              <a:t>August 28, 2024</a:t>
            </a:r>
          </a:p>
          <a:p>
            <a:r>
              <a:rPr lang="en-CA" sz="1300" dirty="0">
                <a:solidFill>
                  <a:srgbClr val="FFFFFF"/>
                </a:solidFill>
              </a:rPr>
              <a:t>Saint Mary’s University</a:t>
            </a:r>
          </a:p>
          <a:p>
            <a:endParaRPr lang="en-US" sz="13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578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9C5E17-24D0-4696-A3C5-A2261FB45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29B58F-2358-44CC-ACE5-EF1BD3C6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E08DCC-217C-F60F-AADA-7277C27B0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CA" sz="3600" b="1" dirty="0">
                <a:solidFill>
                  <a:schemeClr val="tx2"/>
                </a:solidFill>
              </a:rPr>
              <a:t>Workshop Agenda</a:t>
            </a:r>
            <a:endParaRPr lang="en-US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DA5303-A1AF-4830-806C-51FCD9618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97348" y="5285"/>
            <a:ext cx="7294653" cy="6858000"/>
            <a:chOff x="4897348" y="-5799"/>
            <a:chExt cx="7294653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FAAA8C8-4EB7-45F1-BF24-3EF0F4DC4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97348" y="-5798"/>
              <a:ext cx="7294652" cy="6857999"/>
            </a:xfrm>
            <a:custGeom>
              <a:avLst/>
              <a:gdLst>
                <a:gd name="connsiteX0" fmla="*/ 7294652 w 7294652"/>
                <a:gd name="connsiteY0" fmla="*/ 6063030 h 6857999"/>
                <a:gd name="connsiteX1" fmla="*/ 7294652 w 7294652"/>
                <a:gd name="connsiteY1" fmla="*/ 6857999 h 6857999"/>
                <a:gd name="connsiteX2" fmla="*/ 6248575 w 7294652"/>
                <a:gd name="connsiteY2" fmla="*/ 6857999 h 6857999"/>
                <a:gd name="connsiteX3" fmla="*/ 6477898 w 7294652"/>
                <a:gd name="connsiteY3" fmla="*/ 6700973 h 6857999"/>
                <a:gd name="connsiteX4" fmla="*/ 6647884 w 7294652"/>
                <a:gd name="connsiteY4" fmla="*/ 6572752 h 6857999"/>
                <a:gd name="connsiteX5" fmla="*/ 6817698 w 7294652"/>
                <a:gd name="connsiteY5" fmla="*/ 6440235 h 6857999"/>
                <a:gd name="connsiteX6" fmla="*/ 7161451 w 7294652"/>
                <a:gd name="connsiteY6" fmla="*/ 6165232 h 6857999"/>
                <a:gd name="connsiteX7" fmla="*/ 1673436 w 7294652"/>
                <a:gd name="connsiteY7" fmla="*/ 0 h 6857999"/>
                <a:gd name="connsiteX8" fmla="*/ 2394951 w 7294652"/>
                <a:gd name="connsiteY8" fmla="*/ 0 h 6857999"/>
                <a:gd name="connsiteX9" fmla="*/ 2244659 w 7294652"/>
                <a:gd name="connsiteY9" fmla="*/ 100763 h 6857999"/>
                <a:gd name="connsiteX10" fmla="*/ 1743903 w 7294652"/>
                <a:gd name="connsiteY10" fmla="*/ 498975 h 6857999"/>
                <a:gd name="connsiteX11" fmla="*/ 1163821 w 7294652"/>
                <a:gd name="connsiteY11" fmla="*/ 1121514 h 6857999"/>
                <a:gd name="connsiteX12" fmla="*/ 704911 w 7294652"/>
                <a:gd name="connsiteY12" fmla="*/ 1837036 h 6857999"/>
                <a:gd name="connsiteX13" fmla="*/ 393472 w 7294652"/>
                <a:gd name="connsiteY13" fmla="*/ 2627669 h 6857999"/>
                <a:gd name="connsiteX14" fmla="*/ 280032 w 7294652"/>
                <a:gd name="connsiteY14" fmla="*/ 3472097 h 6857999"/>
                <a:gd name="connsiteX15" fmla="*/ 327813 w 7294652"/>
                <a:gd name="connsiteY15" fmla="*/ 3884602 h 6857999"/>
                <a:gd name="connsiteX16" fmla="*/ 469096 w 7294652"/>
                <a:gd name="connsiteY16" fmla="*/ 4270809 h 6857999"/>
                <a:gd name="connsiteX17" fmla="*/ 567581 w 7294652"/>
                <a:gd name="connsiteY17" fmla="*/ 4452482 h 6857999"/>
                <a:gd name="connsiteX18" fmla="*/ 680677 w 7294652"/>
                <a:gd name="connsiteY18" fmla="*/ 4628484 h 6857999"/>
                <a:gd name="connsiteX19" fmla="*/ 941928 w 7294652"/>
                <a:gd name="connsiteY19" fmla="*/ 4968628 h 6857999"/>
                <a:gd name="connsiteX20" fmla="*/ 1224665 w 7294652"/>
                <a:gd name="connsiteY20" fmla="*/ 5311349 h 6857999"/>
                <a:gd name="connsiteX21" fmla="*/ 1365259 w 7294652"/>
                <a:gd name="connsiteY21" fmla="*/ 5490273 h 6857999"/>
                <a:gd name="connsiteX22" fmla="*/ 1432808 w 7294652"/>
                <a:gd name="connsiteY22" fmla="*/ 5577931 h 6857999"/>
                <a:gd name="connsiteX23" fmla="*/ 1498980 w 7294652"/>
                <a:gd name="connsiteY23" fmla="*/ 5662148 h 6857999"/>
                <a:gd name="connsiteX24" fmla="*/ 2067548 w 7294652"/>
                <a:gd name="connsiteY24" fmla="*/ 6283312 h 6857999"/>
                <a:gd name="connsiteX25" fmla="*/ 2369879 w 7294652"/>
                <a:gd name="connsiteY25" fmla="*/ 6562782 h 6857999"/>
                <a:gd name="connsiteX26" fmla="*/ 2686645 w 7294652"/>
                <a:gd name="connsiteY26" fmla="*/ 6820598 h 6857999"/>
                <a:gd name="connsiteX27" fmla="*/ 2738907 w 7294652"/>
                <a:gd name="connsiteY27" fmla="*/ 6857999 h 6857999"/>
                <a:gd name="connsiteX28" fmla="*/ 1731787 w 7294652"/>
                <a:gd name="connsiteY28" fmla="*/ 6857999 h 6857999"/>
                <a:gd name="connsiteX29" fmla="*/ 1607949 w 7294652"/>
                <a:gd name="connsiteY29" fmla="*/ 6732770 h 6857999"/>
                <a:gd name="connsiteX30" fmla="*/ 1309057 w 7294652"/>
                <a:gd name="connsiteY30" fmla="*/ 6370109 h 6857999"/>
                <a:gd name="connsiteX31" fmla="*/ 1048147 w 7294652"/>
                <a:gd name="connsiteY31" fmla="*/ 5986138 h 6857999"/>
                <a:gd name="connsiteX32" fmla="*/ 987131 w 7294652"/>
                <a:gd name="connsiteY32" fmla="*/ 5888512 h 6857999"/>
                <a:gd name="connsiteX33" fmla="*/ 928866 w 7294652"/>
                <a:gd name="connsiteY33" fmla="*/ 5793463 h 6857999"/>
                <a:gd name="connsiteX34" fmla="*/ 813708 w 7294652"/>
                <a:gd name="connsiteY34" fmla="*/ 5609556 h 6857999"/>
                <a:gd name="connsiteX35" fmla="*/ 574972 w 7294652"/>
                <a:gd name="connsiteY35" fmla="*/ 5231598 h 6857999"/>
                <a:gd name="connsiteX36" fmla="*/ 342424 w 7294652"/>
                <a:gd name="connsiteY36" fmla="*/ 4834048 h 6857999"/>
                <a:gd name="connsiteX37" fmla="*/ 237579 w 7294652"/>
                <a:gd name="connsiteY37" fmla="*/ 4623500 h 6857999"/>
                <a:gd name="connsiteX38" fmla="*/ 148373 w 7294652"/>
                <a:gd name="connsiteY38" fmla="*/ 4404356 h 6857999"/>
                <a:gd name="connsiteX39" fmla="*/ 79623 w 7294652"/>
                <a:gd name="connsiteY39" fmla="*/ 4175762 h 6857999"/>
                <a:gd name="connsiteX40" fmla="*/ 54185 w 7294652"/>
                <a:gd name="connsiteY40" fmla="*/ 4059229 h 6857999"/>
                <a:gd name="connsiteX41" fmla="*/ 43013 w 7294652"/>
                <a:gd name="connsiteY41" fmla="*/ 4000790 h 6857999"/>
                <a:gd name="connsiteX42" fmla="*/ 33734 w 7294652"/>
                <a:gd name="connsiteY42" fmla="*/ 3942180 h 6857999"/>
                <a:gd name="connsiteX43" fmla="*/ 45 w 7294652"/>
                <a:gd name="connsiteY43" fmla="*/ 3472097 h 6857999"/>
                <a:gd name="connsiteX44" fmla="*/ 95436 w 7294652"/>
                <a:gd name="connsiteY44" fmla="*/ 2557372 h 6857999"/>
                <a:gd name="connsiteX45" fmla="*/ 382126 w 7294652"/>
                <a:gd name="connsiteY45" fmla="*/ 1680799 h 6857999"/>
                <a:gd name="connsiteX46" fmla="*/ 1457043 w 7294652"/>
                <a:gd name="connsiteY46" fmla="*/ 192176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7294652" h="6857999">
                  <a:moveTo>
                    <a:pt x="7294652" y="6063030"/>
                  </a:moveTo>
                  <a:lnTo>
                    <a:pt x="7294652" y="6857999"/>
                  </a:lnTo>
                  <a:lnTo>
                    <a:pt x="6248575" y="6857999"/>
                  </a:lnTo>
                  <a:lnTo>
                    <a:pt x="6477898" y="6700973"/>
                  </a:lnTo>
                  <a:cubicBezTo>
                    <a:pt x="6534790" y="6659378"/>
                    <a:pt x="6591336" y="6616237"/>
                    <a:pt x="6647884" y="6572752"/>
                  </a:cubicBezTo>
                  <a:cubicBezTo>
                    <a:pt x="6704432" y="6529268"/>
                    <a:pt x="6761151" y="6485095"/>
                    <a:pt x="6817698" y="6440235"/>
                  </a:cubicBezTo>
                  <a:lnTo>
                    <a:pt x="7161451" y="6165232"/>
                  </a:lnTo>
                  <a:close/>
                  <a:moveTo>
                    <a:pt x="1673436" y="0"/>
                  </a:moveTo>
                  <a:lnTo>
                    <a:pt x="2394951" y="0"/>
                  </a:lnTo>
                  <a:lnTo>
                    <a:pt x="2244659" y="100763"/>
                  </a:lnTo>
                  <a:cubicBezTo>
                    <a:pt x="2071051" y="224086"/>
                    <a:pt x="1903860" y="356975"/>
                    <a:pt x="1743903" y="498975"/>
                  </a:cubicBezTo>
                  <a:cubicBezTo>
                    <a:pt x="1533218" y="689638"/>
                    <a:pt x="1339146" y="897902"/>
                    <a:pt x="1163821" y="1121514"/>
                  </a:cubicBezTo>
                  <a:cubicBezTo>
                    <a:pt x="988284" y="1344764"/>
                    <a:pt x="834608" y="1584376"/>
                    <a:pt x="704911" y="1837036"/>
                  </a:cubicBezTo>
                  <a:cubicBezTo>
                    <a:pt x="573950" y="2089059"/>
                    <a:pt x="469577" y="2354041"/>
                    <a:pt x="393472" y="2627669"/>
                  </a:cubicBezTo>
                  <a:cubicBezTo>
                    <a:pt x="318269" y="2902842"/>
                    <a:pt x="280119" y="3186833"/>
                    <a:pt x="280032" y="3472097"/>
                  </a:cubicBezTo>
                  <a:cubicBezTo>
                    <a:pt x="280349" y="3610956"/>
                    <a:pt x="296380" y="3749334"/>
                    <a:pt x="327813" y="3884602"/>
                  </a:cubicBezTo>
                  <a:cubicBezTo>
                    <a:pt x="360878" y="4018046"/>
                    <a:pt x="408244" y="4147540"/>
                    <a:pt x="469096" y="4270809"/>
                  </a:cubicBezTo>
                  <a:cubicBezTo>
                    <a:pt x="499175" y="4332511"/>
                    <a:pt x="532347" y="4393012"/>
                    <a:pt x="567581" y="4452482"/>
                  </a:cubicBezTo>
                  <a:cubicBezTo>
                    <a:pt x="602815" y="4511953"/>
                    <a:pt x="641144" y="4570562"/>
                    <a:pt x="680677" y="4628484"/>
                  </a:cubicBezTo>
                  <a:cubicBezTo>
                    <a:pt x="760771" y="4743985"/>
                    <a:pt x="849802" y="4856048"/>
                    <a:pt x="941928" y="4968628"/>
                  </a:cubicBezTo>
                  <a:cubicBezTo>
                    <a:pt x="1034055" y="5081206"/>
                    <a:pt x="1130994" y="5193958"/>
                    <a:pt x="1224665" y="5311349"/>
                  </a:cubicBezTo>
                  <a:cubicBezTo>
                    <a:pt x="1271987" y="5369787"/>
                    <a:pt x="1318853" y="5429429"/>
                    <a:pt x="1365259" y="5490273"/>
                  </a:cubicBezTo>
                  <a:lnTo>
                    <a:pt x="1432808" y="5577931"/>
                  </a:lnTo>
                  <a:cubicBezTo>
                    <a:pt x="1454979" y="5605947"/>
                    <a:pt x="1476121" y="5634821"/>
                    <a:pt x="1498980" y="5662148"/>
                  </a:cubicBezTo>
                  <a:cubicBezTo>
                    <a:pt x="1676323" y="5880038"/>
                    <a:pt x="1866158" y="6087441"/>
                    <a:pt x="2067548" y="6283312"/>
                  </a:cubicBezTo>
                  <a:cubicBezTo>
                    <a:pt x="2166203" y="6379907"/>
                    <a:pt x="2266974" y="6473064"/>
                    <a:pt x="2369879" y="6562782"/>
                  </a:cubicBezTo>
                  <a:cubicBezTo>
                    <a:pt x="2473005" y="6652331"/>
                    <a:pt x="2577677" y="6738957"/>
                    <a:pt x="2686645" y="6820598"/>
                  </a:cubicBezTo>
                  <a:lnTo>
                    <a:pt x="2738907" y="6857999"/>
                  </a:lnTo>
                  <a:lnTo>
                    <a:pt x="1731787" y="6857999"/>
                  </a:lnTo>
                  <a:lnTo>
                    <a:pt x="1607949" y="6732770"/>
                  </a:lnTo>
                  <a:cubicBezTo>
                    <a:pt x="1501232" y="6617903"/>
                    <a:pt x="1401421" y="6496799"/>
                    <a:pt x="1309057" y="6370109"/>
                  </a:cubicBezTo>
                  <a:cubicBezTo>
                    <a:pt x="1217103" y="6244469"/>
                    <a:pt x="1129618" y="6116590"/>
                    <a:pt x="1048147" y="5986138"/>
                  </a:cubicBezTo>
                  <a:cubicBezTo>
                    <a:pt x="1027179" y="5953825"/>
                    <a:pt x="1007414" y="5920996"/>
                    <a:pt x="987131" y="5888512"/>
                  </a:cubicBezTo>
                  <a:lnTo>
                    <a:pt x="928866" y="5793463"/>
                  </a:lnTo>
                  <a:cubicBezTo>
                    <a:pt x="891568" y="5732276"/>
                    <a:pt x="852725" y="5671260"/>
                    <a:pt x="813708" y="5609556"/>
                  </a:cubicBezTo>
                  <a:lnTo>
                    <a:pt x="574972" y="5231598"/>
                  </a:lnTo>
                  <a:cubicBezTo>
                    <a:pt x="495221" y="5103551"/>
                    <a:pt x="416158" y="4971549"/>
                    <a:pt x="342424" y="4834048"/>
                  </a:cubicBezTo>
                  <a:cubicBezTo>
                    <a:pt x="305641" y="4765298"/>
                    <a:pt x="270236" y="4695343"/>
                    <a:pt x="237579" y="4623500"/>
                  </a:cubicBezTo>
                  <a:cubicBezTo>
                    <a:pt x="204922" y="4551655"/>
                    <a:pt x="175187" y="4478607"/>
                    <a:pt x="148373" y="4404356"/>
                  </a:cubicBezTo>
                  <a:cubicBezTo>
                    <a:pt x="121561" y="4330107"/>
                    <a:pt x="99046" y="4252934"/>
                    <a:pt x="79623" y="4175762"/>
                  </a:cubicBezTo>
                  <a:cubicBezTo>
                    <a:pt x="70514" y="4136916"/>
                    <a:pt x="61577" y="4098245"/>
                    <a:pt x="54185" y="4059229"/>
                  </a:cubicBezTo>
                  <a:lnTo>
                    <a:pt x="43013" y="4000790"/>
                  </a:lnTo>
                  <a:lnTo>
                    <a:pt x="33734" y="3942180"/>
                  </a:lnTo>
                  <a:cubicBezTo>
                    <a:pt x="10461" y="3786581"/>
                    <a:pt x="-801" y="3629416"/>
                    <a:pt x="45" y="3472097"/>
                  </a:cubicBezTo>
                  <a:cubicBezTo>
                    <a:pt x="863" y="3164748"/>
                    <a:pt x="32824" y="2858275"/>
                    <a:pt x="95436" y="2557372"/>
                  </a:cubicBezTo>
                  <a:cubicBezTo>
                    <a:pt x="157549" y="2255281"/>
                    <a:pt x="253728" y="1961216"/>
                    <a:pt x="382126" y="1680799"/>
                  </a:cubicBezTo>
                  <a:cubicBezTo>
                    <a:pt x="639940" y="1120482"/>
                    <a:pt x="1015492" y="619117"/>
                    <a:pt x="1457043" y="1921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77FC097-E4F2-4A45-82E8-3808FA553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0650" y="-5799"/>
              <a:ext cx="7291350" cy="6858000"/>
            </a:xfrm>
            <a:custGeom>
              <a:avLst/>
              <a:gdLst>
                <a:gd name="connsiteX0" fmla="*/ 7291350 w 7291350"/>
                <a:gd name="connsiteY0" fmla="*/ 5718699 h 6858000"/>
                <a:gd name="connsiteX1" fmla="*/ 7291350 w 7291350"/>
                <a:gd name="connsiteY1" fmla="*/ 6806115 h 6858000"/>
                <a:gd name="connsiteX2" fmla="*/ 7224124 w 7291350"/>
                <a:gd name="connsiteY2" fmla="*/ 6858000 h 6858000"/>
                <a:gd name="connsiteX3" fmla="*/ 5607142 w 7291350"/>
                <a:gd name="connsiteY3" fmla="*/ 6858000 h 6858000"/>
                <a:gd name="connsiteX4" fmla="*/ 5736072 w 7291350"/>
                <a:gd name="connsiteY4" fmla="*/ 6801170 h 6858000"/>
                <a:gd name="connsiteX5" fmla="*/ 6949826 w 7291350"/>
                <a:gd name="connsiteY5" fmla="*/ 5983707 h 6858000"/>
                <a:gd name="connsiteX6" fmla="*/ 7220703 w 7291350"/>
                <a:gd name="connsiteY6" fmla="*/ 5773675 h 6858000"/>
                <a:gd name="connsiteX7" fmla="*/ 7218419 w 7291350"/>
                <a:gd name="connsiteY7" fmla="*/ 0 h 6858000"/>
                <a:gd name="connsiteX8" fmla="*/ 7291350 w 7291350"/>
                <a:gd name="connsiteY8" fmla="*/ 0 h 6858000"/>
                <a:gd name="connsiteX9" fmla="*/ 7291350 w 7291350"/>
                <a:gd name="connsiteY9" fmla="*/ 50138 h 6858000"/>
                <a:gd name="connsiteX10" fmla="*/ 1797607 w 7291350"/>
                <a:gd name="connsiteY10" fmla="*/ 0 h 6858000"/>
                <a:gd name="connsiteX11" fmla="*/ 3385676 w 7291350"/>
                <a:gd name="connsiteY11" fmla="*/ 0 h 6858000"/>
                <a:gd name="connsiteX12" fmla="*/ 3360567 w 7291350"/>
                <a:gd name="connsiteY12" fmla="*/ 11552 h 6858000"/>
                <a:gd name="connsiteX13" fmla="*/ 2267395 w 7291350"/>
                <a:gd name="connsiteY13" fmla="*/ 725831 h 6858000"/>
                <a:gd name="connsiteX14" fmla="*/ 1234074 w 7291350"/>
                <a:gd name="connsiteY14" fmla="*/ 2007171 h 6858000"/>
                <a:gd name="connsiteX15" fmla="*/ 859383 w 7291350"/>
                <a:gd name="connsiteY15" fmla="*/ 3498372 h 6858000"/>
                <a:gd name="connsiteX16" fmla="*/ 1479513 w 7291350"/>
                <a:gd name="connsiteY16" fmla="*/ 4883182 h 6858000"/>
                <a:gd name="connsiteX17" fmla="*/ 1791985 w 7291350"/>
                <a:gd name="connsiteY17" fmla="*/ 5322671 h 6858000"/>
                <a:gd name="connsiteX18" fmla="*/ 3397295 w 7291350"/>
                <a:gd name="connsiteY18" fmla="*/ 6784567 h 6858000"/>
                <a:gd name="connsiteX19" fmla="*/ 3590446 w 7291350"/>
                <a:gd name="connsiteY19" fmla="*/ 6858000 h 6858000"/>
                <a:gd name="connsiteX20" fmla="*/ 1970757 w 7291350"/>
                <a:gd name="connsiteY20" fmla="*/ 6858000 h 6858000"/>
                <a:gd name="connsiteX21" fmla="*/ 1735872 w 7291350"/>
                <a:gd name="connsiteY21" fmla="*/ 6627685 h 6858000"/>
                <a:gd name="connsiteX22" fmla="*/ 1080932 w 7291350"/>
                <a:gd name="connsiteY22" fmla="*/ 5805127 h 6858000"/>
                <a:gd name="connsiteX23" fmla="*/ 0 w 7291350"/>
                <a:gd name="connsiteY23" fmla="*/ 3498372 h 6858000"/>
                <a:gd name="connsiteX24" fmla="*/ 1708174 w 7291350"/>
                <a:gd name="connsiteY24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291350" h="6858000">
                  <a:moveTo>
                    <a:pt x="7291350" y="5718699"/>
                  </a:moveTo>
                  <a:lnTo>
                    <a:pt x="7291350" y="6806115"/>
                  </a:lnTo>
                  <a:lnTo>
                    <a:pt x="7224124" y="6858000"/>
                  </a:lnTo>
                  <a:lnTo>
                    <a:pt x="5607142" y="6858000"/>
                  </a:lnTo>
                  <a:lnTo>
                    <a:pt x="5736072" y="6801170"/>
                  </a:lnTo>
                  <a:cubicBezTo>
                    <a:pt x="6122313" y="6616106"/>
                    <a:pt x="6503069" y="6332805"/>
                    <a:pt x="6949826" y="5983707"/>
                  </a:cubicBezTo>
                  <a:cubicBezTo>
                    <a:pt x="7041094" y="5912378"/>
                    <a:pt x="7132358" y="5842426"/>
                    <a:pt x="7220703" y="5773675"/>
                  </a:cubicBezTo>
                  <a:close/>
                  <a:moveTo>
                    <a:pt x="7218419" y="0"/>
                  </a:moveTo>
                  <a:lnTo>
                    <a:pt x="7291350" y="0"/>
                  </a:lnTo>
                  <a:lnTo>
                    <a:pt x="7291350" y="50138"/>
                  </a:lnTo>
                  <a:close/>
                  <a:moveTo>
                    <a:pt x="1797607" y="0"/>
                  </a:moveTo>
                  <a:lnTo>
                    <a:pt x="3385676" y="0"/>
                  </a:lnTo>
                  <a:lnTo>
                    <a:pt x="3360567" y="11552"/>
                  </a:lnTo>
                  <a:cubicBezTo>
                    <a:pt x="2968013" y="202286"/>
                    <a:pt x="2600620" y="442170"/>
                    <a:pt x="2267395" y="725831"/>
                  </a:cubicBezTo>
                  <a:cubicBezTo>
                    <a:pt x="1824986" y="1104820"/>
                    <a:pt x="1477279" y="1536057"/>
                    <a:pt x="1234074" y="2007171"/>
                  </a:cubicBezTo>
                  <a:cubicBezTo>
                    <a:pt x="985368" y="2488770"/>
                    <a:pt x="859383" y="2990476"/>
                    <a:pt x="859383" y="3498372"/>
                  </a:cubicBezTo>
                  <a:cubicBezTo>
                    <a:pt x="859383" y="4010222"/>
                    <a:pt x="1060651" y="4308942"/>
                    <a:pt x="1479513" y="4883182"/>
                  </a:cubicBezTo>
                  <a:cubicBezTo>
                    <a:pt x="1580577" y="5021714"/>
                    <a:pt x="1685078" y="5164888"/>
                    <a:pt x="1791985" y="5322671"/>
                  </a:cubicBezTo>
                  <a:cubicBezTo>
                    <a:pt x="2283419" y="6046950"/>
                    <a:pt x="2796809" y="6521439"/>
                    <a:pt x="3397295" y="6784567"/>
                  </a:cubicBezTo>
                  <a:lnTo>
                    <a:pt x="3590446" y="6858000"/>
                  </a:lnTo>
                  <a:lnTo>
                    <a:pt x="1970757" y="6858000"/>
                  </a:lnTo>
                  <a:lnTo>
                    <a:pt x="1735872" y="6627685"/>
                  </a:lnTo>
                  <a:cubicBezTo>
                    <a:pt x="1502484" y="6382823"/>
                    <a:pt x="1285774" y="6107254"/>
                    <a:pt x="1080932" y="5805127"/>
                  </a:cubicBezTo>
                  <a:cubicBezTo>
                    <a:pt x="556365" y="5032027"/>
                    <a:pt x="0" y="4501616"/>
                    <a:pt x="0" y="3498372"/>
                  </a:cubicBezTo>
                  <a:cubicBezTo>
                    <a:pt x="0" y="2160829"/>
                    <a:pt x="685186" y="949872"/>
                    <a:pt x="1708174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0DF88B0-FA8A-47F5-8EAC-1880B1A51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2894" y="-5799"/>
              <a:ext cx="7269107" cy="6858000"/>
            </a:xfrm>
            <a:custGeom>
              <a:avLst/>
              <a:gdLst>
                <a:gd name="connsiteX0" fmla="*/ 7269107 w 7269107"/>
                <a:gd name="connsiteY0" fmla="*/ 5518449 h 6858000"/>
                <a:gd name="connsiteX1" fmla="*/ 7269107 w 7269107"/>
                <a:gd name="connsiteY1" fmla="*/ 6823281 h 6858000"/>
                <a:gd name="connsiteX2" fmla="*/ 7224122 w 7269107"/>
                <a:gd name="connsiteY2" fmla="*/ 6858000 h 6858000"/>
                <a:gd name="connsiteX3" fmla="*/ 4927054 w 7269107"/>
                <a:gd name="connsiteY3" fmla="*/ 6858000 h 6858000"/>
                <a:gd name="connsiteX4" fmla="*/ 4982167 w 7269107"/>
                <a:gd name="connsiteY4" fmla="*/ 6852876 h 6858000"/>
                <a:gd name="connsiteX5" fmla="*/ 5743768 w 7269107"/>
                <a:gd name="connsiteY5" fmla="*/ 6606245 h 6858000"/>
                <a:gd name="connsiteX6" fmla="*/ 6843778 w 7269107"/>
                <a:gd name="connsiteY6" fmla="*/ 5848440 h 6858000"/>
                <a:gd name="connsiteX7" fmla="*/ 7115515 w 7269107"/>
                <a:gd name="connsiteY7" fmla="*/ 5637891 h 6858000"/>
                <a:gd name="connsiteX8" fmla="*/ 6870111 w 7269107"/>
                <a:gd name="connsiteY8" fmla="*/ 0 h 6858000"/>
                <a:gd name="connsiteX9" fmla="*/ 7269107 w 7269107"/>
                <a:gd name="connsiteY9" fmla="*/ 0 h 6858000"/>
                <a:gd name="connsiteX10" fmla="*/ 7269107 w 7269107"/>
                <a:gd name="connsiteY10" fmla="*/ 243137 h 6858000"/>
                <a:gd name="connsiteX11" fmla="*/ 7089989 w 7269107"/>
                <a:gd name="connsiteY11" fmla="*/ 119955 h 6858000"/>
                <a:gd name="connsiteX12" fmla="*/ 6952948 w 7269107"/>
                <a:gd name="connsiteY12" fmla="*/ 41521 h 6858000"/>
                <a:gd name="connsiteX13" fmla="*/ 1797606 w 7269107"/>
                <a:gd name="connsiteY13" fmla="*/ 0 h 6858000"/>
                <a:gd name="connsiteX14" fmla="*/ 3815328 w 7269107"/>
                <a:gd name="connsiteY14" fmla="*/ 0 h 6858000"/>
                <a:gd name="connsiteX15" fmla="*/ 3627371 w 7269107"/>
                <a:gd name="connsiteY15" fmla="*/ 77142 h 6858000"/>
                <a:gd name="connsiteX16" fmla="*/ 2379115 w 7269107"/>
                <a:gd name="connsiteY16" fmla="*/ 856285 h 6858000"/>
                <a:gd name="connsiteX17" fmla="*/ 1386699 w 7269107"/>
                <a:gd name="connsiteY17" fmla="*/ 2086062 h 6858000"/>
                <a:gd name="connsiteX18" fmla="*/ 1031258 w 7269107"/>
                <a:gd name="connsiteY18" fmla="*/ 3498372 h 6858000"/>
                <a:gd name="connsiteX19" fmla="*/ 1618904 w 7269107"/>
                <a:gd name="connsiteY19" fmla="*/ 4781604 h 6858000"/>
                <a:gd name="connsiteX20" fmla="*/ 1934812 w 7269107"/>
                <a:gd name="connsiteY20" fmla="*/ 5225904 h 6858000"/>
                <a:gd name="connsiteX21" fmla="*/ 3140010 w 7269107"/>
                <a:gd name="connsiteY21" fmla="*/ 6456196 h 6858000"/>
                <a:gd name="connsiteX22" fmla="*/ 4281662 w 7269107"/>
                <a:gd name="connsiteY22" fmla="*/ 6843305 h 6858000"/>
                <a:gd name="connsiteX23" fmla="*/ 4449058 w 7269107"/>
                <a:gd name="connsiteY23" fmla="*/ 6858000 h 6858000"/>
                <a:gd name="connsiteX24" fmla="*/ 1970756 w 7269107"/>
                <a:gd name="connsiteY24" fmla="*/ 6858000 h 6858000"/>
                <a:gd name="connsiteX25" fmla="*/ 1735871 w 7269107"/>
                <a:gd name="connsiteY25" fmla="*/ 6627685 h 6858000"/>
                <a:gd name="connsiteX26" fmla="*/ 1080930 w 7269107"/>
                <a:gd name="connsiteY26" fmla="*/ 5805127 h 6858000"/>
                <a:gd name="connsiteX27" fmla="*/ 0 w 7269107"/>
                <a:gd name="connsiteY27" fmla="*/ 3498372 h 6858000"/>
                <a:gd name="connsiteX28" fmla="*/ 1708172 w 7269107"/>
                <a:gd name="connsiteY28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269107" h="6858000">
                  <a:moveTo>
                    <a:pt x="7269107" y="5518449"/>
                  </a:moveTo>
                  <a:lnTo>
                    <a:pt x="7269107" y="6823281"/>
                  </a:lnTo>
                  <a:lnTo>
                    <a:pt x="7224122" y="6858000"/>
                  </a:lnTo>
                  <a:lnTo>
                    <a:pt x="4927054" y="6858000"/>
                  </a:lnTo>
                  <a:lnTo>
                    <a:pt x="4982167" y="6852876"/>
                  </a:lnTo>
                  <a:cubicBezTo>
                    <a:pt x="5236517" y="6821036"/>
                    <a:pt x="5483373" y="6740566"/>
                    <a:pt x="5743768" y="6606245"/>
                  </a:cubicBezTo>
                  <a:cubicBezTo>
                    <a:pt x="6099551" y="6422337"/>
                    <a:pt x="6452586" y="6154209"/>
                    <a:pt x="6843778" y="5848440"/>
                  </a:cubicBezTo>
                  <a:cubicBezTo>
                    <a:pt x="6935559" y="5776768"/>
                    <a:pt x="7026997" y="5706642"/>
                    <a:pt x="7115515" y="5637891"/>
                  </a:cubicBezTo>
                  <a:close/>
                  <a:moveTo>
                    <a:pt x="6870111" y="0"/>
                  </a:moveTo>
                  <a:lnTo>
                    <a:pt x="7269107" y="0"/>
                  </a:lnTo>
                  <a:lnTo>
                    <a:pt x="7269107" y="243137"/>
                  </a:lnTo>
                  <a:lnTo>
                    <a:pt x="7089989" y="119955"/>
                  </a:lnTo>
                  <a:cubicBezTo>
                    <a:pt x="7045081" y="92581"/>
                    <a:pt x="6999384" y="66425"/>
                    <a:pt x="6952948" y="41521"/>
                  </a:cubicBezTo>
                  <a:close/>
                  <a:moveTo>
                    <a:pt x="1797606" y="0"/>
                  </a:moveTo>
                  <a:lnTo>
                    <a:pt x="3815328" y="0"/>
                  </a:lnTo>
                  <a:lnTo>
                    <a:pt x="3627371" y="77142"/>
                  </a:lnTo>
                  <a:cubicBezTo>
                    <a:pt x="3175548" y="273822"/>
                    <a:pt x="2754868" y="536281"/>
                    <a:pt x="2379115" y="856285"/>
                  </a:cubicBezTo>
                  <a:cubicBezTo>
                    <a:pt x="1959736" y="1215679"/>
                    <a:pt x="1616497" y="1640901"/>
                    <a:pt x="1386699" y="2086062"/>
                  </a:cubicBezTo>
                  <a:cubicBezTo>
                    <a:pt x="1151572" y="2543083"/>
                    <a:pt x="1031258" y="3018150"/>
                    <a:pt x="1031258" y="3498372"/>
                  </a:cubicBezTo>
                  <a:cubicBezTo>
                    <a:pt x="1031258" y="3957455"/>
                    <a:pt x="1211213" y="4223692"/>
                    <a:pt x="1618904" y="4781604"/>
                  </a:cubicBezTo>
                  <a:cubicBezTo>
                    <a:pt x="1720826" y="4921339"/>
                    <a:pt x="1826186" y="5065887"/>
                    <a:pt x="1934812" y="5225904"/>
                  </a:cubicBezTo>
                  <a:cubicBezTo>
                    <a:pt x="2318957" y="5792064"/>
                    <a:pt x="2713069" y="6194600"/>
                    <a:pt x="3140010" y="6456196"/>
                  </a:cubicBezTo>
                  <a:cubicBezTo>
                    <a:pt x="3479423" y="6664512"/>
                    <a:pt x="3855769" y="6792387"/>
                    <a:pt x="4281662" y="6843305"/>
                  </a:cubicBezTo>
                  <a:lnTo>
                    <a:pt x="4449058" y="6858000"/>
                  </a:lnTo>
                  <a:lnTo>
                    <a:pt x="1970756" y="6858000"/>
                  </a:lnTo>
                  <a:lnTo>
                    <a:pt x="1735871" y="6627685"/>
                  </a:lnTo>
                  <a:cubicBezTo>
                    <a:pt x="1502482" y="6382823"/>
                    <a:pt x="1285773" y="6107254"/>
                    <a:pt x="1080930" y="5805127"/>
                  </a:cubicBezTo>
                  <a:cubicBezTo>
                    <a:pt x="556364" y="5032027"/>
                    <a:pt x="0" y="4501616"/>
                    <a:pt x="0" y="3498372"/>
                  </a:cubicBezTo>
                  <a:cubicBezTo>
                    <a:pt x="0" y="2160829"/>
                    <a:pt x="685185" y="949872"/>
                    <a:pt x="1708172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6DD5E-B79F-38A6-486F-CC61F6FD8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2812" y="1032987"/>
            <a:ext cx="4919108" cy="4792027"/>
          </a:xfrm>
        </p:spPr>
        <p:txBody>
          <a:bodyPr anchor="ctr">
            <a:normAutofit/>
          </a:bodyPr>
          <a:lstStyle/>
          <a:p>
            <a:r>
              <a:rPr lang="en-CA" sz="2000" b="1" dirty="0">
                <a:solidFill>
                  <a:schemeClr val="tx2"/>
                </a:solidFill>
              </a:rPr>
              <a:t>10:00 – 11:00am:</a:t>
            </a:r>
            <a:r>
              <a:rPr lang="en-CA" sz="2000" dirty="0">
                <a:solidFill>
                  <a:schemeClr val="tx2"/>
                </a:solidFill>
              </a:rPr>
              <a:t> Introduction to NLP and LLMs</a:t>
            </a:r>
          </a:p>
          <a:p>
            <a:r>
              <a:rPr lang="en-CA" sz="2000" b="1" dirty="0">
                <a:solidFill>
                  <a:schemeClr val="tx2"/>
                </a:solidFill>
              </a:rPr>
              <a:t>11:00 – 12:00pm:</a:t>
            </a:r>
            <a:r>
              <a:rPr lang="en-CA" sz="2000" dirty="0">
                <a:solidFill>
                  <a:schemeClr val="tx2"/>
                </a:solidFill>
              </a:rPr>
              <a:t> Basics of AI and Deep Learning</a:t>
            </a:r>
          </a:p>
          <a:p>
            <a:r>
              <a:rPr lang="en-CA" sz="2000" b="1" dirty="0">
                <a:solidFill>
                  <a:schemeClr val="tx2"/>
                </a:solidFill>
              </a:rPr>
              <a:t>12:00 – 12:30pm:</a:t>
            </a:r>
            <a:r>
              <a:rPr lang="en-CA" sz="2000" dirty="0">
                <a:solidFill>
                  <a:schemeClr val="tx2"/>
                </a:solidFill>
              </a:rPr>
              <a:t> Key Concepts in NLP - I</a:t>
            </a:r>
          </a:p>
          <a:p>
            <a:endParaRPr lang="en-CA" sz="2000" dirty="0">
              <a:solidFill>
                <a:schemeClr val="tx2"/>
              </a:solidFill>
            </a:endParaRPr>
          </a:p>
          <a:p>
            <a:r>
              <a:rPr lang="en-CA" sz="2000" b="1" dirty="0">
                <a:solidFill>
                  <a:schemeClr val="tx2"/>
                </a:solidFill>
              </a:rPr>
              <a:t>12:30 PM – 1:30 PM:</a:t>
            </a:r>
            <a:r>
              <a:rPr lang="en-CA" sz="2000" dirty="0">
                <a:solidFill>
                  <a:schemeClr val="tx2"/>
                </a:solidFill>
              </a:rPr>
              <a:t> Lunch Break</a:t>
            </a:r>
          </a:p>
          <a:p>
            <a:endParaRPr lang="en-CA" sz="2000" b="1" dirty="0">
              <a:solidFill>
                <a:schemeClr val="tx2"/>
              </a:solidFill>
            </a:endParaRPr>
          </a:p>
          <a:p>
            <a:r>
              <a:rPr lang="en-CA" sz="2000" b="1" dirty="0">
                <a:solidFill>
                  <a:schemeClr val="tx2"/>
                </a:solidFill>
              </a:rPr>
              <a:t>1:30 – 2:30pm:</a:t>
            </a:r>
            <a:r>
              <a:rPr lang="en-CA" sz="2000" dirty="0">
                <a:solidFill>
                  <a:schemeClr val="tx2"/>
                </a:solidFill>
              </a:rPr>
              <a:t> Key Concepts in NLP - II</a:t>
            </a:r>
          </a:p>
          <a:p>
            <a:r>
              <a:rPr lang="en-CA" sz="2000" b="1" dirty="0">
                <a:solidFill>
                  <a:schemeClr val="tx2"/>
                </a:solidFill>
              </a:rPr>
              <a:t>2:30 – 3:30pm:</a:t>
            </a:r>
            <a:r>
              <a:rPr lang="en-CA" sz="2000" dirty="0">
                <a:solidFill>
                  <a:schemeClr val="tx2"/>
                </a:solidFill>
              </a:rPr>
              <a:t> Intro to LLMs</a:t>
            </a:r>
          </a:p>
          <a:p>
            <a:r>
              <a:rPr lang="en-CA" sz="2000" b="1" dirty="0">
                <a:solidFill>
                  <a:schemeClr val="tx2"/>
                </a:solidFill>
              </a:rPr>
              <a:t>3:30 – 5:00pm:</a:t>
            </a:r>
            <a:r>
              <a:rPr lang="en-CA" sz="2000" dirty="0">
                <a:solidFill>
                  <a:schemeClr val="tx2"/>
                </a:solidFill>
              </a:rPr>
              <a:t> Practical Session: Building an NLP Project</a:t>
            </a: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32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5D09E3-DCFC-0477-E614-B07AD7F33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CA" sz="3600" b="1" dirty="0">
                <a:solidFill>
                  <a:schemeClr val="tx2"/>
                </a:solidFill>
              </a:rPr>
              <a:t>Workshop Goals</a:t>
            </a:r>
            <a:endParaRPr lang="en-US" sz="3600" b="1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07D0A-B7FF-D373-5D5E-52DC94256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r>
              <a:rPr lang="en-CA" dirty="0">
                <a:solidFill>
                  <a:schemeClr val="tx2"/>
                </a:solidFill>
              </a:rPr>
              <a:t>Understanding the basic concepts of NLP and LLMs.</a:t>
            </a:r>
          </a:p>
          <a:p>
            <a:r>
              <a:rPr lang="en-CA" dirty="0">
                <a:solidFill>
                  <a:schemeClr val="tx2"/>
                </a:solidFill>
              </a:rPr>
              <a:t>Learning how AI and deep learning power NLP.</a:t>
            </a:r>
          </a:p>
          <a:p>
            <a:r>
              <a:rPr lang="en-CA" dirty="0">
                <a:solidFill>
                  <a:schemeClr val="tx2"/>
                </a:solidFill>
              </a:rPr>
              <a:t>Gaining hands-on experience in applying NLP techniques.</a:t>
            </a:r>
          </a:p>
          <a:p>
            <a:r>
              <a:rPr lang="en-CA" dirty="0">
                <a:solidFill>
                  <a:schemeClr val="tx2"/>
                </a:solidFill>
              </a:rPr>
              <a:t>Discovering how NLP and LLMs can be used in social sciences.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813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9C5E17-24D0-4696-A3C5-A2261FB45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29B58F-2358-44CC-ACE5-EF1BD3C6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7B0D51-1CFB-98B9-45F2-C95DF0F75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1243013"/>
            <a:ext cx="4405281" cy="4371974"/>
          </a:xfrm>
        </p:spPr>
        <p:txBody>
          <a:bodyPr>
            <a:normAutofit/>
          </a:bodyPr>
          <a:lstStyle/>
          <a:p>
            <a:r>
              <a:rPr lang="en-CA" sz="3600" b="1" dirty="0">
                <a:solidFill>
                  <a:schemeClr val="tx2"/>
                </a:solidFill>
              </a:rPr>
              <a:t>Key Takeaways from the Workshop</a:t>
            </a:r>
            <a:endParaRPr lang="en-US" sz="3600" b="1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DA5303-A1AF-4830-806C-51FCD9618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97348" y="5285"/>
            <a:ext cx="7294653" cy="6858000"/>
            <a:chOff x="4897348" y="-5799"/>
            <a:chExt cx="7294653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FAAA8C8-4EB7-45F1-BF24-3EF0F4DC4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97348" y="-5798"/>
              <a:ext cx="7294652" cy="6857999"/>
            </a:xfrm>
            <a:custGeom>
              <a:avLst/>
              <a:gdLst>
                <a:gd name="connsiteX0" fmla="*/ 7294652 w 7294652"/>
                <a:gd name="connsiteY0" fmla="*/ 6063030 h 6857999"/>
                <a:gd name="connsiteX1" fmla="*/ 7294652 w 7294652"/>
                <a:gd name="connsiteY1" fmla="*/ 6857999 h 6857999"/>
                <a:gd name="connsiteX2" fmla="*/ 6248575 w 7294652"/>
                <a:gd name="connsiteY2" fmla="*/ 6857999 h 6857999"/>
                <a:gd name="connsiteX3" fmla="*/ 6477898 w 7294652"/>
                <a:gd name="connsiteY3" fmla="*/ 6700973 h 6857999"/>
                <a:gd name="connsiteX4" fmla="*/ 6647884 w 7294652"/>
                <a:gd name="connsiteY4" fmla="*/ 6572752 h 6857999"/>
                <a:gd name="connsiteX5" fmla="*/ 6817698 w 7294652"/>
                <a:gd name="connsiteY5" fmla="*/ 6440235 h 6857999"/>
                <a:gd name="connsiteX6" fmla="*/ 7161451 w 7294652"/>
                <a:gd name="connsiteY6" fmla="*/ 6165232 h 6857999"/>
                <a:gd name="connsiteX7" fmla="*/ 1673436 w 7294652"/>
                <a:gd name="connsiteY7" fmla="*/ 0 h 6857999"/>
                <a:gd name="connsiteX8" fmla="*/ 2394951 w 7294652"/>
                <a:gd name="connsiteY8" fmla="*/ 0 h 6857999"/>
                <a:gd name="connsiteX9" fmla="*/ 2244659 w 7294652"/>
                <a:gd name="connsiteY9" fmla="*/ 100763 h 6857999"/>
                <a:gd name="connsiteX10" fmla="*/ 1743903 w 7294652"/>
                <a:gd name="connsiteY10" fmla="*/ 498975 h 6857999"/>
                <a:gd name="connsiteX11" fmla="*/ 1163821 w 7294652"/>
                <a:gd name="connsiteY11" fmla="*/ 1121514 h 6857999"/>
                <a:gd name="connsiteX12" fmla="*/ 704911 w 7294652"/>
                <a:gd name="connsiteY12" fmla="*/ 1837036 h 6857999"/>
                <a:gd name="connsiteX13" fmla="*/ 393472 w 7294652"/>
                <a:gd name="connsiteY13" fmla="*/ 2627669 h 6857999"/>
                <a:gd name="connsiteX14" fmla="*/ 280032 w 7294652"/>
                <a:gd name="connsiteY14" fmla="*/ 3472097 h 6857999"/>
                <a:gd name="connsiteX15" fmla="*/ 327813 w 7294652"/>
                <a:gd name="connsiteY15" fmla="*/ 3884602 h 6857999"/>
                <a:gd name="connsiteX16" fmla="*/ 469096 w 7294652"/>
                <a:gd name="connsiteY16" fmla="*/ 4270809 h 6857999"/>
                <a:gd name="connsiteX17" fmla="*/ 567581 w 7294652"/>
                <a:gd name="connsiteY17" fmla="*/ 4452482 h 6857999"/>
                <a:gd name="connsiteX18" fmla="*/ 680677 w 7294652"/>
                <a:gd name="connsiteY18" fmla="*/ 4628484 h 6857999"/>
                <a:gd name="connsiteX19" fmla="*/ 941928 w 7294652"/>
                <a:gd name="connsiteY19" fmla="*/ 4968628 h 6857999"/>
                <a:gd name="connsiteX20" fmla="*/ 1224665 w 7294652"/>
                <a:gd name="connsiteY20" fmla="*/ 5311349 h 6857999"/>
                <a:gd name="connsiteX21" fmla="*/ 1365259 w 7294652"/>
                <a:gd name="connsiteY21" fmla="*/ 5490273 h 6857999"/>
                <a:gd name="connsiteX22" fmla="*/ 1432808 w 7294652"/>
                <a:gd name="connsiteY22" fmla="*/ 5577931 h 6857999"/>
                <a:gd name="connsiteX23" fmla="*/ 1498980 w 7294652"/>
                <a:gd name="connsiteY23" fmla="*/ 5662148 h 6857999"/>
                <a:gd name="connsiteX24" fmla="*/ 2067548 w 7294652"/>
                <a:gd name="connsiteY24" fmla="*/ 6283312 h 6857999"/>
                <a:gd name="connsiteX25" fmla="*/ 2369879 w 7294652"/>
                <a:gd name="connsiteY25" fmla="*/ 6562782 h 6857999"/>
                <a:gd name="connsiteX26" fmla="*/ 2686645 w 7294652"/>
                <a:gd name="connsiteY26" fmla="*/ 6820598 h 6857999"/>
                <a:gd name="connsiteX27" fmla="*/ 2738907 w 7294652"/>
                <a:gd name="connsiteY27" fmla="*/ 6857999 h 6857999"/>
                <a:gd name="connsiteX28" fmla="*/ 1731787 w 7294652"/>
                <a:gd name="connsiteY28" fmla="*/ 6857999 h 6857999"/>
                <a:gd name="connsiteX29" fmla="*/ 1607949 w 7294652"/>
                <a:gd name="connsiteY29" fmla="*/ 6732770 h 6857999"/>
                <a:gd name="connsiteX30" fmla="*/ 1309057 w 7294652"/>
                <a:gd name="connsiteY30" fmla="*/ 6370109 h 6857999"/>
                <a:gd name="connsiteX31" fmla="*/ 1048147 w 7294652"/>
                <a:gd name="connsiteY31" fmla="*/ 5986138 h 6857999"/>
                <a:gd name="connsiteX32" fmla="*/ 987131 w 7294652"/>
                <a:gd name="connsiteY32" fmla="*/ 5888512 h 6857999"/>
                <a:gd name="connsiteX33" fmla="*/ 928866 w 7294652"/>
                <a:gd name="connsiteY33" fmla="*/ 5793463 h 6857999"/>
                <a:gd name="connsiteX34" fmla="*/ 813708 w 7294652"/>
                <a:gd name="connsiteY34" fmla="*/ 5609556 h 6857999"/>
                <a:gd name="connsiteX35" fmla="*/ 574972 w 7294652"/>
                <a:gd name="connsiteY35" fmla="*/ 5231598 h 6857999"/>
                <a:gd name="connsiteX36" fmla="*/ 342424 w 7294652"/>
                <a:gd name="connsiteY36" fmla="*/ 4834048 h 6857999"/>
                <a:gd name="connsiteX37" fmla="*/ 237579 w 7294652"/>
                <a:gd name="connsiteY37" fmla="*/ 4623500 h 6857999"/>
                <a:gd name="connsiteX38" fmla="*/ 148373 w 7294652"/>
                <a:gd name="connsiteY38" fmla="*/ 4404356 h 6857999"/>
                <a:gd name="connsiteX39" fmla="*/ 79623 w 7294652"/>
                <a:gd name="connsiteY39" fmla="*/ 4175762 h 6857999"/>
                <a:gd name="connsiteX40" fmla="*/ 54185 w 7294652"/>
                <a:gd name="connsiteY40" fmla="*/ 4059229 h 6857999"/>
                <a:gd name="connsiteX41" fmla="*/ 43013 w 7294652"/>
                <a:gd name="connsiteY41" fmla="*/ 4000790 h 6857999"/>
                <a:gd name="connsiteX42" fmla="*/ 33734 w 7294652"/>
                <a:gd name="connsiteY42" fmla="*/ 3942180 h 6857999"/>
                <a:gd name="connsiteX43" fmla="*/ 45 w 7294652"/>
                <a:gd name="connsiteY43" fmla="*/ 3472097 h 6857999"/>
                <a:gd name="connsiteX44" fmla="*/ 95436 w 7294652"/>
                <a:gd name="connsiteY44" fmla="*/ 2557372 h 6857999"/>
                <a:gd name="connsiteX45" fmla="*/ 382126 w 7294652"/>
                <a:gd name="connsiteY45" fmla="*/ 1680799 h 6857999"/>
                <a:gd name="connsiteX46" fmla="*/ 1457043 w 7294652"/>
                <a:gd name="connsiteY46" fmla="*/ 192176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7294652" h="6857999">
                  <a:moveTo>
                    <a:pt x="7294652" y="6063030"/>
                  </a:moveTo>
                  <a:lnTo>
                    <a:pt x="7294652" y="6857999"/>
                  </a:lnTo>
                  <a:lnTo>
                    <a:pt x="6248575" y="6857999"/>
                  </a:lnTo>
                  <a:lnTo>
                    <a:pt x="6477898" y="6700973"/>
                  </a:lnTo>
                  <a:cubicBezTo>
                    <a:pt x="6534790" y="6659378"/>
                    <a:pt x="6591336" y="6616237"/>
                    <a:pt x="6647884" y="6572752"/>
                  </a:cubicBezTo>
                  <a:cubicBezTo>
                    <a:pt x="6704432" y="6529268"/>
                    <a:pt x="6761151" y="6485095"/>
                    <a:pt x="6817698" y="6440235"/>
                  </a:cubicBezTo>
                  <a:lnTo>
                    <a:pt x="7161451" y="6165232"/>
                  </a:lnTo>
                  <a:close/>
                  <a:moveTo>
                    <a:pt x="1673436" y="0"/>
                  </a:moveTo>
                  <a:lnTo>
                    <a:pt x="2394951" y="0"/>
                  </a:lnTo>
                  <a:lnTo>
                    <a:pt x="2244659" y="100763"/>
                  </a:lnTo>
                  <a:cubicBezTo>
                    <a:pt x="2071051" y="224086"/>
                    <a:pt x="1903860" y="356975"/>
                    <a:pt x="1743903" y="498975"/>
                  </a:cubicBezTo>
                  <a:cubicBezTo>
                    <a:pt x="1533218" y="689638"/>
                    <a:pt x="1339146" y="897902"/>
                    <a:pt x="1163821" y="1121514"/>
                  </a:cubicBezTo>
                  <a:cubicBezTo>
                    <a:pt x="988284" y="1344764"/>
                    <a:pt x="834608" y="1584376"/>
                    <a:pt x="704911" y="1837036"/>
                  </a:cubicBezTo>
                  <a:cubicBezTo>
                    <a:pt x="573950" y="2089059"/>
                    <a:pt x="469577" y="2354041"/>
                    <a:pt x="393472" y="2627669"/>
                  </a:cubicBezTo>
                  <a:cubicBezTo>
                    <a:pt x="318269" y="2902842"/>
                    <a:pt x="280119" y="3186833"/>
                    <a:pt x="280032" y="3472097"/>
                  </a:cubicBezTo>
                  <a:cubicBezTo>
                    <a:pt x="280349" y="3610956"/>
                    <a:pt x="296380" y="3749334"/>
                    <a:pt x="327813" y="3884602"/>
                  </a:cubicBezTo>
                  <a:cubicBezTo>
                    <a:pt x="360878" y="4018046"/>
                    <a:pt x="408244" y="4147540"/>
                    <a:pt x="469096" y="4270809"/>
                  </a:cubicBezTo>
                  <a:cubicBezTo>
                    <a:pt x="499175" y="4332511"/>
                    <a:pt x="532347" y="4393012"/>
                    <a:pt x="567581" y="4452482"/>
                  </a:cubicBezTo>
                  <a:cubicBezTo>
                    <a:pt x="602815" y="4511953"/>
                    <a:pt x="641144" y="4570562"/>
                    <a:pt x="680677" y="4628484"/>
                  </a:cubicBezTo>
                  <a:cubicBezTo>
                    <a:pt x="760771" y="4743985"/>
                    <a:pt x="849802" y="4856048"/>
                    <a:pt x="941928" y="4968628"/>
                  </a:cubicBezTo>
                  <a:cubicBezTo>
                    <a:pt x="1034055" y="5081206"/>
                    <a:pt x="1130994" y="5193958"/>
                    <a:pt x="1224665" y="5311349"/>
                  </a:cubicBezTo>
                  <a:cubicBezTo>
                    <a:pt x="1271987" y="5369787"/>
                    <a:pt x="1318853" y="5429429"/>
                    <a:pt x="1365259" y="5490273"/>
                  </a:cubicBezTo>
                  <a:lnTo>
                    <a:pt x="1432808" y="5577931"/>
                  </a:lnTo>
                  <a:cubicBezTo>
                    <a:pt x="1454979" y="5605947"/>
                    <a:pt x="1476121" y="5634821"/>
                    <a:pt x="1498980" y="5662148"/>
                  </a:cubicBezTo>
                  <a:cubicBezTo>
                    <a:pt x="1676323" y="5880038"/>
                    <a:pt x="1866158" y="6087441"/>
                    <a:pt x="2067548" y="6283312"/>
                  </a:cubicBezTo>
                  <a:cubicBezTo>
                    <a:pt x="2166203" y="6379907"/>
                    <a:pt x="2266974" y="6473064"/>
                    <a:pt x="2369879" y="6562782"/>
                  </a:cubicBezTo>
                  <a:cubicBezTo>
                    <a:pt x="2473005" y="6652331"/>
                    <a:pt x="2577677" y="6738957"/>
                    <a:pt x="2686645" y="6820598"/>
                  </a:cubicBezTo>
                  <a:lnTo>
                    <a:pt x="2738907" y="6857999"/>
                  </a:lnTo>
                  <a:lnTo>
                    <a:pt x="1731787" y="6857999"/>
                  </a:lnTo>
                  <a:lnTo>
                    <a:pt x="1607949" y="6732770"/>
                  </a:lnTo>
                  <a:cubicBezTo>
                    <a:pt x="1501232" y="6617903"/>
                    <a:pt x="1401421" y="6496799"/>
                    <a:pt x="1309057" y="6370109"/>
                  </a:cubicBezTo>
                  <a:cubicBezTo>
                    <a:pt x="1217103" y="6244469"/>
                    <a:pt x="1129618" y="6116590"/>
                    <a:pt x="1048147" y="5986138"/>
                  </a:cubicBezTo>
                  <a:cubicBezTo>
                    <a:pt x="1027179" y="5953825"/>
                    <a:pt x="1007414" y="5920996"/>
                    <a:pt x="987131" y="5888512"/>
                  </a:cubicBezTo>
                  <a:lnTo>
                    <a:pt x="928866" y="5793463"/>
                  </a:lnTo>
                  <a:cubicBezTo>
                    <a:pt x="891568" y="5732276"/>
                    <a:pt x="852725" y="5671260"/>
                    <a:pt x="813708" y="5609556"/>
                  </a:cubicBezTo>
                  <a:lnTo>
                    <a:pt x="574972" y="5231598"/>
                  </a:lnTo>
                  <a:cubicBezTo>
                    <a:pt x="495221" y="5103551"/>
                    <a:pt x="416158" y="4971549"/>
                    <a:pt x="342424" y="4834048"/>
                  </a:cubicBezTo>
                  <a:cubicBezTo>
                    <a:pt x="305641" y="4765298"/>
                    <a:pt x="270236" y="4695343"/>
                    <a:pt x="237579" y="4623500"/>
                  </a:cubicBezTo>
                  <a:cubicBezTo>
                    <a:pt x="204922" y="4551655"/>
                    <a:pt x="175187" y="4478607"/>
                    <a:pt x="148373" y="4404356"/>
                  </a:cubicBezTo>
                  <a:cubicBezTo>
                    <a:pt x="121561" y="4330107"/>
                    <a:pt x="99046" y="4252934"/>
                    <a:pt x="79623" y="4175762"/>
                  </a:cubicBezTo>
                  <a:cubicBezTo>
                    <a:pt x="70514" y="4136916"/>
                    <a:pt x="61577" y="4098245"/>
                    <a:pt x="54185" y="4059229"/>
                  </a:cubicBezTo>
                  <a:lnTo>
                    <a:pt x="43013" y="4000790"/>
                  </a:lnTo>
                  <a:lnTo>
                    <a:pt x="33734" y="3942180"/>
                  </a:lnTo>
                  <a:cubicBezTo>
                    <a:pt x="10461" y="3786581"/>
                    <a:pt x="-801" y="3629416"/>
                    <a:pt x="45" y="3472097"/>
                  </a:cubicBezTo>
                  <a:cubicBezTo>
                    <a:pt x="863" y="3164748"/>
                    <a:pt x="32824" y="2858275"/>
                    <a:pt x="95436" y="2557372"/>
                  </a:cubicBezTo>
                  <a:cubicBezTo>
                    <a:pt x="157549" y="2255281"/>
                    <a:pt x="253728" y="1961216"/>
                    <a:pt x="382126" y="1680799"/>
                  </a:cubicBezTo>
                  <a:cubicBezTo>
                    <a:pt x="639940" y="1120482"/>
                    <a:pt x="1015492" y="619117"/>
                    <a:pt x="1457043" y="1921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77FC097-E4F2-4A45-82E8-3808FA553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0650" y="-5799"/>
              <a:ext cx="7291350" cy="6858000"/>
            </a:xfrm>
            <a:custGeom>
              <a:avLst/>
              <a:gdLst>
                <a:gd name="connsiteX0" fmla="*/ 7291350 w 7291350"/>
                <a:gd name="connsiteY0" fmla="*/ 5718699 h 6858000"/>
                <a:gd name="connsiteX1" fmla="*/ 7291350 w 7291350"/>
                <a:gd name="connsiteY1" fmla="*/ 6806115 h 6858000"/>
                <a:gd name="connsiteX2" fmla="*/ 7224124 w 7291350"/>
                <a:gd name="connsiteY2" fmla="*/ 6858000 h 6858000"/>
                <a:gd name="connsiteX3" fmla="*/ 5607142 w 7291350"/>
                <a:gd name="connsiteY3" fmla="*/ 6858000 h 6858000"/>
                <a:gd name="connsiteX4" fmla="*/ 5736072 w 7291350"/>
                <a:gd name="connsiteY4" fmla="*/ 6801170 h 6858000"/>
                <a:gd name="connsiteX5" fmla="*/ 6949826 w 7291350"/>
                <a:gd name="connsiteY5" fmla="*/ 5983707 h 6858000"/>
                <a:gd name="connsiteX6" fmla="*/ 7220703 w 7291350"/>
                <a:gd name="connsiteY6" fmla="*/ 5773675 h 6858000"/>
                <a:gd name="connsiteX7" fmla="*/ 7218419 w 7291350"/>
                <a:gd name="connsiteY7" fmla="*/ 0 h 6858000"/>
                <a:gd name="connsiteX8" fmla="*/ 7291350 w 7291350"/>
                <a:gd name="connsiteY8" fmla="*/ 0 h 6858000"/>
                <a:gd name="connsiteX9" fmla="*/ 7291350 w 7291350"/>
                <a:gd name="connsiteY9" fmla="*/ 50138 h 6858000"/>
                <a:gd name="connsiteX10" fmla="*/ 1797607 w 7291350"/>
                <a:gd name="connsiteY10" fmla="*/ 0 h 6858000"/>
                <a:gd name="connsiteX11" fmla="*/ 3385676 w 7291350"/>
                <a:gd name="connsiteY11" fmla="*/ 0 h 6858000"/>
                <a:gd name="connsiteX12" fmla="*/ 3360567 w 7291350"/>
                <a:gd name="connsiteY12" fmla="*/ 11552 h 6858000"/>
                <a:gd name="connsiteX13" fmla="*/ 2267395 w 7291350"/>
                <a:gd name="connsiteY13" fmla="*/ 725831 h 6858000"/>
                <a:gd name="connsiteX14" fmla="*/ 1234074 w 7291350"/>
                <a:gd name="connsiteY14" fmla="*/ 2007171 h 6858000"/>
                <a:gd name="connsiteX15" fmla="*/ 859383 w 7291350"/>
                <a:gd name="connsiteY15" fmla="*/ 3498372 h 6858000"/>
                <a:gd name="connsiteX16" fmla="*/ 1479513 w 7291350"/>
                <a:gd name="connsiteY16" fmla="*/ 4883182 h 6858000"/>
                <a:gd name="connsiteX17" fmla="*/ 1791985 w 7291350"/>
                <a:gd name="connsiteY17" fmla="*/ 5322671 h 6858000"/>
                <a:gd name="connsiteX18" fmla="*/ 3397295 w 7291350"/>
                <a:gd name="connsiteY18" fmla="*/ 6784567 h 6858000"/>
                <a:gd name="connsiteX19" fmla="*/ 3590446 w 7291350"/>
                <a:gd name="connsiteY19" fmla="*/ 6858000 h 6858000"/>
                <a:gd name="connsiteX20" fmla="*/ 1970757 w 7291350"/>
                <a:gd name="connsiteY20" fmla="*/ 6858000 h 6858000"/>
                <a:gd name="connsiteX21" fmla="*/ 1735872 w 7291350"/>
                <a:gd name="connsiteY21" fmla="*/ 6627685 h 6858000"/>
                <a:gd name="connsiteX22" fmla="*/ 1080932 w 7291350"/>
                <a:gd name="connsiteY22" fmla="*/ 5805127 h 6858000"/>
                <a:gd name="connsiteX23" fmla="*/ 0 w 7291350"/>
                <a:gd name="connsiteY23" fmla="*/ 3498372 h 6858000"/>
                <a:gd name="connsiteX24" fmla="*/ 1708174 w 7291350"/>
                <a:gd name="connsiteY24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291350" h="6858000">
                  <a:moveTo>
                    <a:pt x="7291350" y="5718699"/>
                  </a:moveTo>
                  <a:lnTo>
                    <a:pt x="7291350" y="6806115"/>
                  </a:lnTo>
                  <a:lnTo>
                    <a:pt x="7224124" y="6858000"/>
                  </a:lnTo>
                  <a:lnTo>
                    <a:pt x="5607142" y="6858000"/>
                  </a:lnTo>
                  <a:lnTo>
                    <a:pt x="5736072" y="6801170"/>
                  </a:lnTo>
                  <a:cubicBezTo>
                    <a:pt x="6122313" y="6616106"/>
                    <a:pt x="6503069" y="6332805"/>
                    <a:pt x="6949826" y="5983707"/>
                  </a:cubicBezTo>
                  <a:cubicBezTo>
                    <a:pt x="7041094" y="5912378"/>
                    <a:pt x="7132358" y="5842426"/>
                    <a:pt x="7220703" y="5773675"/>
                  </a:cubicBezTo>
                  <a:close/>
                  <a:moveTo>
                    <a:pt x="7218419" y="0"/>
                  </a:moveTo>
                  <a:lnTo>
                    <a:pt x="7291350" y="0"/>
                  </a:lnTo>
                  <a:lnTo>
                    <a:pt x="7291350" y="50138"/>
                  </a:lnTo>
                  <a:close/>
                  <a:moveTo>
                    <a:pt x="1797607" y="0"/>
                  </a:moveTo>
                  <a:lnTo>
                    <a:pt x="3385676" y="0"/>
                  </a:lnTo>
                  <a:lnTo>
                    <a:pt x="3360567" y="11552"/>
                  </a:lnTo>
                  <a:cubicBezTo>
                    <a:pt x="2968013" y="202286"/>
                    <a:pt x="2600620" y="442170"/>
                    <a:pt x="2267395" y="725831"/>
                  </a:cubicBezTo>
                  <a:cubicBezTo>
                    <a:pt x="1824986" y="1104820"/>
                    <a:pt x="1477279" y="1536057"/>
                    <a:pt x="1234074" y="2007171"/>
                  </a:cubicBezTo>
                  <a:cubicBezTo>
                    <a:pt x="985368" y="2488770"/>
                    <a:pt x="859383" y="2990476"/>
                    <a:pt x="859383" y="3498372"/>
                  </a:cubicBezTo>
                  <a:cubicBezTo>
                    <a:pt x="859383" y="4010222"/>
                    <a:pt x="1060651" y="4308942"/>
                    <a:pt x="1479513" y="4883182"/>
                  </a:cubicBezTo>
                  <a:cubicBezTo>
                    <a:pt x="1580577" y="5021714"/>
                    <a:pt x="1685078" y="5164888"/>
                    <a:pt x="1791985" y="5322671"/>
                  </a:cubicBezTo>
                  <a:cubicBezTo>
                    <a:pt x="2283419" y="6046950"/>
                    <a:pt x="2796809" y="6521439"/>
                    <a:pt x="3397295" y="6784567"/>
                  </a:cubicBezTo>
                  <a:lnTo>
                    <a:pt x="3590446" y="6858000"/>
                  </a:lnTo>
                  <a:lnTo>
                    <a:pt x="1970757" y="6858000"/>
                  </a:lnTo>
                  <a:lnTo>
                    <a:pt x="1735872" y="6627685"/>
                  </a:lnTo>
                  <a:cubicBezTo>
                    <a:pt x="1502484" y="6382823"/>
                    <a:pt x="1285774" y="6107254"/>
                    <a:pt x="1080932" y="5805127"/>
                  </a:cubicBezTo>
                  <a:cubicBezTo>
                    <a:pt x="556365" y="5032027"/>
                    <a:pt x="0" y="4501616"/>
                    <a:pt x="0" y="3498372"/>
                  </a:cubicBezTo>
                  <a:cubicBezTo>
                    <a:pt x="0" y="2160829"/>
                    <a:pt x="685186" y="949872"/>
                    <a:pt x="1708174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0DF88B0-FA8A-47F5-8EAC-1880B1A51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2894" y="-5799"/>
              <a:ext cx="7269107" cy="6858000"/>
            </a:xfrm>
            <a:custGeom>
              <a:avLst/>
              <a:gdLst>
                <a:gd name="connsiteX0" fmla="*/ 7269107 w 7269107"/>
                <a:gd name="connsiteY0" fmla="*/ 5518449 h 6858000"/>
                <a:gd name="connsiteX1" fmla="*/ 7269107 w 7269107"/>
                <a:gd name="connsiteY1" fmla="*/ 6823281 h 6858000"/>
                <a:gd name="connsiteX2" fmla="*/ 7224122 w 7269107"/>
                <a:gd name="connsiteY2" fmla="*/ 6858000 h 6858000"/>
                <a:gd name="connsiteX3" fmla="*/ 4927054 w 7269107"/>
                <a:gd name="connsiteY3" fmla="*/ 6858000 h 6858000"/>
                <a:gd name="connsiteX4" fmla="*/ 4982167 w 7269107"/>
                <a:gd name="connsiteY4" fmla="*/ 6852876 h 6858000"/>
                <a:gd name="connsiteX5" fmla="*/ 5743768 w 7269107"/>
                <a:gd name="connsiteY5" fmla="*/ 6606245 h 6858000"/>
                <a:gd name="connsiteX6" fmla="*/ 6843778 w 7269107"/>
                <a:gd name="connsiteY6" fmla="*/ 5848440 h 6858000"/>
                <a:gd name="connsiteX7" fmla="*/ 7115515 w 7269107"/>
                <a:gd name="connsiteY7" fmla="*/ 5637891 h 6858000"/>
                <a:gd name="connsiteX8" fmla="*/ 6870111 w 7269107"/>
                <a:gd name="connsiteY8" fmla="*/ 0 h 6858000"/>
                <a:gd name="connsiteX9" fmla="*/ 7269107 w 7269107"/>
                <a:gd name="connsiteY9" fmla="*/ 0 h 6858000"/>
                <a:gd name="connsiteX10" fmla="*/ 7269107 w 7269107"/>
                <a:gd name="connsiteY10" fmla="*/ 243137 h 6858000"/>
                <a:gd name="connsiteX11" fmla="*/ 7089989 w 7269107"/>
                <a:gd name="connsiteY11" fmla="*/ 119955 h 6858000"/>
                <a:gd name="connsiteX12" fmla="*/ 6952948 w 7269107"/>
                <a:gd name="connsiteY12" fmla="*/ 41521 h 6858000"/>
                <a:gd name="connsiteX13" fmla="*/ 1797606 w 7269107"/>
                <a:gd name="connsiteY13" fmla="*/ 0 h 6858000"/>
                <a:gd name="connsiteX14" fmla="*/ 3815328 w 7269107"/>
                <a:gd name="connsiteY14" fmla="*/ 0 h 6858000"/>
                <a:gd name="connsiteX15" fmla="*/ 3627371 w 7269107"/>
                <a:gd name="connsiteY15" fmla="*/ 77142 h 6858000"/>
                <a:gd name="connsiteX16" fmla="*/ 2379115 w 7269107"/>
                <a:gd name="connsiteY16" fmla="*/ 856285 h 6858000"/>
                <a:gd name="connsiteX17" fmla="*/ 1386699 w 7269107"/>
                <a:gd name="connsiteY17" fmla="*/ 2086062 h 6858000"/>
                <a:gd name="connsiteX18" fmla="*/ 1031258 w 7269107"/>
                <a:gd name="connsiteY18" fmla="*/ 3498372 h 6858000"/>
                <a:gd name="connsiteX19" fmla="*/ 1618904 w 7269107"/>
                <a:gd name="connsiteY19" fmla="*/ 4781604 h 6858000"/>
                <a:gd name="connsiteX20" fmla="*/ 1934812 w 7269107"/>
                <a:gd name="connsiteY20" fmla="*/ 5225904 h 6858000"/>
                <a:gd name="connsiteX21" fmla="*/ 3140010 w 7269107"/>
                <a:gd name="connsiteY21" fmla="*/ 6456196 h 6858000"/>
                <a:gd name="connsiteX22" fmla="*/ 4281662 w 7269107"/>
                <a:gd name="connsiteY22" fmla="*/ 6843305 h 6858000"/>
                <a:gd name="connsiteX23" fmla="*/ 4449058 w 7269107"/>
                <a:gd name="connsiteY23" fmla="*/ 6858000 h 6858000"/>
                <a:gd name="connsiteX24" fmla="*/ 1970756 w 7269107"/>
                <a:gd name="connsiteY24" fmla="*/ 6858000 h 6858000"/>
                <a:gd name="connsiteX25" fmla="*/ 1735871 w 7269107"/>
                <a:gd name="connsiteY25" fmla="*/ 6627685 h 6858000"/>
                <a:gd name="connsiteX26" fmla="*/ 1080930 w 7269107"/>
                <a:gd name="connsiteY26" fmla="*/ 5805127 h 6858000"/>
                <a:gd name="connsiteX27" fmla="*/ 0 w 7269107"/>
                <a:gd name="connsiteY27" fmla="*/ 3498372 h 6858000"/>
                <a:gd name="connsiteX28" fmla="*/ 1708172 w 7269107"/>
                <a:gd name="connsiteY28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269107" h="6858000">
                  <a:moveTo>
                    <a:pt x="7269107" y="5518449"/>
                  </a:moveTo>
                  <a:lnTo>
                    <a:pt x="7269107" y="6823281"/>
                  </a:lnTo>
                  <a:lnTo>
                    <a:pt x="7224122" y="6858000"/>
                  </a:lnTo>
                  <a:lnTo>
                    <a:pt x="4927054" y="6858000"/>
                  </a:lnTo>
                  <a:lnTo>
                    <a:pt x="4982167" y="6852876"/>
                  </a:lnTo>
                  <a:cubicBezTo>
                    <a:pt x="5236517" y="6821036"/>
                    <a:pt x="5483373" y="6740566"/>
                    <a:pt x="5743768" y="6606245"/>
                  </a:cubicBezTo>
                  <a:cubicBezTo>
                    <a:pt x="6099551" y="6422337"/>
                    <a:pt x="6452586" y="6154209"/>
                    <a:pt x="6843778" y="5848440"/>
                  </a:cubicBezTo>
                  <a:cubicBezTo>
                    <a:pt x="6935559" y="5776768"/>
                    <a:pt x="7026997" y="5706642"/>
                    <a:pt x="7115515" y="5637891"/>
                  </a:cubicBezTo>
                  <a:close/>
                  <a:moveTo>
                    <a:pt x="6870111" y="0"/>
                  </a:moveTo>
                  <a:lnTo>
                    <a:pt x="7269107" y="0"/>
                  </a:lnTo>
                  <a:lnTo>
                    <a:pt x="7269107" y="243137"/>
                  </a:lnTo>
                  <a:lnTo>
                    <a:pt x="7089989" y="119955"/>
                  </a:lnTo>
                  <a:cubicBezTo>
                    <a:pt x="7045081" y="92581"/>
                    <a:pt x="6999384" y="66425"/>
                    <a:pt x="6952948" y="41521"/>
                  </a:cubicBezTo>
                  <a:close/>
                  <a:moveTo>
                    <a:pt x="1797606" y="0"/>
                  </a:moveTo>
                  <a:lnTo>
                    <a:pt x="3815328" y="0"/>
                  </a:lnTo>
                  <a:lnTo>
                    <a:pt x="3627371" y="77142"/>
                  </a:lnTo>
                  <a:cubicBezTo>
                    <a:pt x="3175548" y="273822"/>
                    <a:pt x="2754868" y="536281"/>
                    <a:pt x="2379115" y="856285"/>
                  </a:cubicBezTo>
                  <a:cubicBezTo>
                    <a:pt x="1959736" y="1215679"/>
                    <a:pt x="1616497" y="1640901"/>
                    <a:pt x="1386699" y="2086062"/>
                  </a:cubicBezTo>
                  <a:cubicBezTo>
                    <a:pt x="1151572" y="2543083"/>
                    <a:pt x="1031258" y="3018150"/>
                    <a:pt x="1031258" y="3498372"/>
                  </a:cubicBezTo>
                  <a:cubicBezTo>
                    <a:pt x="1031258" y="3957455"/>
                    <a:pt x="1211213" y="4223692"/>
                    <a:pt x="1618904" y="4781604"/>
                  </a:cubicBezTo>
                  <a:cubicBezTo>
                    <a:pt x="1720826" y="4921339"/>
                    <a:pt x="1826186" y="5065887"/>
                    <a:pt x="1934812" y="5225904"/>
                  </a:cubicBezTo>
                  <a:cubicBezTo>
                    <a:pt x="2318957" y="5792064"/>
                    <a:pt x="2713069" y="6194600"/>
                    <a:pt x="3140010" y="6456196"/>
                  </a:cubicBezTo>
                  <a:cubicBezTo>
                    <a:pt x="3479423" y="6664512"/>
                    <a:pt x="3855769" y="6792387"/>
                    <a:pt x="4281662" y="6843305"/>
                  </a:cubicBezTo>
                  <a:lnTo>
                    <a:pt x="4449058" y="6858000"/>
                  </a:lnTo>
                  <a:lnTo>
                    <a:pt x="1970756" y="6858000"/>
                  </a:lnTo>
                  <a:lnTo>
                    <a:pt x="1735871" y="6627685"/>
                  </a:lnTo>
                  <a:cubicBezTo>
                    <a:pt x="1502482" y="6382823"/>
                    <a:pt x="1285773" y="6107254"/>
                    <a:pt x="1080930" y="5805127"/>
                  </a:cubicBezTo>
                  <a:cubicBezTo>
                    <a:pt x="556364" y="5032027"/>
                    <a:pt x="0" y="4501616"/>
                    <a:pt x="0" y="3498372"/>
                  </a:cubicBezTo>
                  <a:cubicBezTo>
                    <a:pt x="0" y="2160829"/>
                    <a:pt x="685185" y="949872"/>
                    <a:pt x="1708172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DA253-007E-D797-C719-BAE93630E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2812" y="1032987"/>
            <a:ext cx="4919108" cy="4792027"/>
          </a:xfrm>
        </p:spPr>
        <p:txBody>
          <a:bodyPr anchor="ctr">
            <a:normAutofit/>
          </a:bodyPr>
          <a:lstStyle/>
          <a:p>
            <a:r>
              <a:rPr lang="en-CA" dirty="0">
                <a:solidFill>
                  <a:schemeClr val="tx2"/>
                </a:solidFill>
              </a:rPr>
              <a:t>Acquire foundational knowledge of NLP and LLMs.</a:t>
            </a:r>
          </a:p>
          <a:p>
            <a:r>
              <a:rPr lang="en-CA" dirty="0">
                <a:solidFill>
                  <a:schemeClr val="tx2"/>
                </a:solidFill>
              </a:rPr>
              <a:t>Understand how to apply NLP techniques to social sciences.</a:t>
            </a:r>
          </a:p>
          <a:p>
            <a:r>
              <a:rPr lang="en-CA" dirty="0">
                <a:solidFill>
                  <a:schemeClr val="tx2"/>
                </a:solidFill>
              </a:rPr>
              <a:t>Hands-on experience in using Python to build NLP projects.</a:t>
            </a:r>
          </a:p>
          <a:p>
            <a:r>
              <a:rPr lang="en-CA" dirty="0">
                <a:solidFill>
                  <a:schemeClr val="tx2"/>
                </a:solidFill>
              </a:rPr>
              <a:t>Networking with your colleagues interested in AI and data-driven research.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689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173</Words>
  <Application>Microsoft Macintosh PowerPoint</Application>
  <PresentationFormat>Widescreen</PresentationFormat>
  <Paragraphs>24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NLP and LLMs in Social Sciences Workshop</vt:lpstr>
      <vt:lpstr>Workshop Agenda</vt:lpstr>
      <vt:lpstr>Workshop Goals</vt:lpstr>
      <vt:lpstr>Key Takeaways from the Workshop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Yigit Aydede</dc:creator>
  <cp:lastModifiedBy>Yigit Aydede</cp:lastModifiedBy>
  <cp:revision>5</cp:revision>
  <dcterms:created xsi:type="dcterms:W3CDTF">2024-08-16T09:27:35Z</dcterms:created>
  <dcterms:modified xsi:type="dcterms:W3CDTF">2024-08-28T12:37:15Z</dcterms:modified>
</cp:coreProperties>
</file>

<file path=docProps/thumbnail.jpeg>
</file>